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81" r:id="rId3"/>
    <p:sldId id="282" r:id="rId4"/>
    <p:sldId id="285" r:id="rId5"/>
    <p:sldId id="286" r:id="rId6"/>
    <p:sldId id="287" r:id="rId7"/>
    <p:sldId id="283" r:id="rId8"/>
    <p:sldId id="28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0"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94" autoAdjust="0"/>
    <p:restoredTop sz="94660"/>
  </p:normalViewPr>
  <p:slideViewPr>
    <p:cSldViewPr>
      <p:cViewPr varScale="1">
        <p:scale>
          <a:sx n="83" d="100"/>
          <a:sy n="83" d="100"/>
        </p:scale>
        <p:origin x="1579"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499586" y="6414247"/>
            <a:ext cx="1661096" cy="369332"/>
          </a:xfrm>
          <a:prstGeom prst="rect">
            <a:avLst/>
          </a:prstGeom>
          <a:noFill/>
        </p:spPr>
        <p:txBody>
          <a:bodyPr wrap="none" rtlCol="0">
            <a:spAutoFit/>
          </a:bodyPr>
          <a:lstStyle/>
          <a:p>
            <a:r>
              <a:rPr lang="en-US" dirty="0"/>
              <a:t>Part 8</a:t>
            </a:r>
            <a:r>
              <a:rPr lang="en-US" baseline="0" dirty="0"/>
              <a:t> </a:t>
            </a:r>
            <a:r>
              <a:rPr lang="en-US" dirty="0"/>
              <a:t>Lecture</a:t>
            </a:r>
            <a:r>
              <a:rPr lang="en-US" baseline="0" dirty="0"/>
              <a:t> 3</a:t>
            </a:r>
            <a:endParaRPr lang="en-US" dirty="0"/>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8:  First Amendment: Freedom of Expression </a:t>
            </a:r>
          </a:p>
          <a:p>
            <a:pPr lvl="1"/>
            <a:r>
              <a:rPr lang="en-US" dirty="0"/>
              <a:t>Lecture 3:  Places Available for Speech </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Places Available for Speech</a:t>
            </a:r>
          </a:p>
        </p:txBody>
      </p:sp>
      <p:sp>
        <p:nvSpPr>
          <p:cNvPr id="3" name="Content Placeholder 2"/>
          <p:cNvSpPr>
            <a:spLocks noGrp="1"/>
          </p:cNvSpPr>
          <p:nvPr>
            <p:ph idx="1"/>
          </p:nvPr>
        </p:nvSpPr>
        <p:spPr>
          <a:xfrm>
            <a:off x="457200" y="1417638"/>
            <a:ext cx="8229600" cy="4708525"/>
          </a:xfrm>
        </p:spPr>
        <p:txBody>
          <a:bodyPr>
            <a:normAutofit fontScale="85000" lnSpcReduction="20000"/>
          </a:bodyPr>
          <a:lstStyle/>
          <a:p>
            <a:pPr marL="514350" indent="-457200"/>
            <a:r>
              <a:rPr lang="en-US" dirty="0"/>
              <a:t>Because speech often requires a place or forum for it to occur, the issue arises as to what places are available for speech</a:t>
            </a:r>
          </a:p>
          <a:p>
            <a:pPr marL="514350" indent="-457200"/>
            <a:r>
              <a:rPr lang="en-US" dirty="0"/>
              <a:t>There is generally no right to use private property for speech</a:t>
            </a:r>
          </a:p>
          <a:p>
            <a:pPr lvl="1"/>
            <a:r>
              <a:rPr lang="en-US" dirty="0"/>
              <a:t>Such property is privately owned with no state action, therefore the Constitution does not apply</a:t>
            </a:r>
          </a:p>
          <a:p>
            <a:pPr marL="514350" indent="-457200"/>
            <a:r>
              <a:rPr lang="en-US" dirty="0"/>
              <a:t>For claims regarding a right to exercise speech on government property, the Supreme Court has articulated different rules for three types of forum: </a:t>
            </a:r>
          </a:p>
          <a:p>
            <a:pPr marL="971550" lvl="1" indent="-514350">
              <a:buFont typeface="+mj-lt"/>
              <a:buAutoNum type="arabicPeriod"/>
            </a:pPr>
            <a:r>
              <a:rPr lang="en-US" dirty="0"/>
              <a:t>Public forums </a:t>
            </a:r>
          </a:p>
          <a:p>
            <a:pPr marL="971550" lvl="1" indent="-514350">
              <a:buFont typeface="+mj-lt"/>
              <a:buAutoNum type="arabicPeriod"/>
            </a:pPr>
            <a:r>
              <a:rPr lang="en-US" dirty="0"/>
              <a:t>Designated public forums</a:t>
            </a:r>
          </a:p>
          <a:p>
            <a:pPr marL="971550" lvl="1" indent="-514350">
              <a:buFont typeface="+mj-lt"/>
              <a:buAutoNum type="arabicPeriod"/>
            </a:pPr>
            <a:r>
              <a:rPr lang="en-US" dirty="0"/>
              <a:t>Non-public forums</a:t>
            </a:r>
          </a:p>
          <a:p>
            <a:pPr lvl="1"/>
            <a:endParaRPr lang="en-US" dirty="0"/>
          </a:p>
        </p:txBody>
      </p:sp>
    </p:spTree>
    <p:extLst>
      <p:ext uri="{BB962C8B-B14F-4D97-AF65-F5344CB8AC3E}">
        <p14:creationId xmlns:p14="http://schemas.microsoft.com/office/powerpoint/2010/main" val="2140880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Forums</a:t>
            </a:r>
          </a:p>
        </p:txBody>
      </p:sp>
      <p:sp>
        <p:nvSpPr>
          <p:cNvPr id="3" name="Content Placeholder 2"/>
          <p:cNvSpPr>
            <a:spLocks noGrp="1"/>
          </p:cNvSpPr>
          <p:nvPr>
            <p:ph idx="1"/>
          </p:nvPr>
        </p:nvSpPr>
        <p:spPr>
          <a:xfrm>
            <a:off x="457200" y="1295400"/>
            <a:ext cx="8458200" cy="5181600"/>
          </a:xfrm>
        </p:spPr>
        <p:txBody>
          <a:bodyPr>
            <a:normAutofit fontScale="70000" lnSpcReduction="20000"/>
          </a:bodyPr>
          <a:lstStyle/>
          <a:p>
            <a:r>
              <a:rPr lang="en-US" dirty="0"/>
              <a:t>Public forums are government-owned properties that the government is constitutionally obligated to make available for speech</a:t>
            </a:r>
          </a:p>
          <a:p>
            <a:pPr lvl="1"/>
            <a:r>
              <a:rPr lang="en-US" dirty="0"/>
              <a:t>For example, sidewalks and public parks</a:t>
            </a:r>
          </a:p>
          <a:p>
            <a:r>
              <a:rPr lang="en-US" dirty="0"/>
              <a:t>The government may regulate speech in public forums only if the regulation meets four requirements: </a:t>
            </a:r>
          </a:p>
          <a:p>
            <a:pPr marL="914400" lvl="1" indent="-514350">
              <a:buFont typeface="+mj-lt"/>
              <a:buAutoNum type="arabicPeriod"/>
            </a:pPr>
            <a:r>
              <a:rPr lang="en-US" dirty="0"/>
              <a:t>It must be either a content-neutral regulation, or a content-based regulation that passes strict scrutiny</a:t>
            </a:r>
          </a:p>
          <a:p>
            <a:pPr marL="914400" lvl="1" indent="-514350">
              <a:buFont typeface="+mj-lt"/>
              <a:buAutoNum type="arabicPeriod"/>
            </a:pPr>
            <a:r>
              <a:rPr lang="en-US" dirty="0"/>
              <a:t>It must be a reasonable time, place, or manner restriction that serves an important government interest and leaves open adequate alternative places for speech</a:t>
            </a:r>
          </a:p>
          <a:p>
            <a:pPr marL="914400" lvl="1" indent="-514350">
              <a:buFont typeface="+mj-lt"/>
              <a:buAutoNum type="arabicPeriod"/>
            </a:pPr>
            <a:r>
              <a:rPr lang="en-US" dirty="0"/>
              <a:t>Any licensing or permit system for the use of public forums must serve an important purpose, give clear criteria to the licensing authority that leaves almost no discretion, and provide procedural safeguards such as a requirement for prompt determination of license requests and judicial review of license denials</a:t>
            </a:r>
          </a:p>
          <a:p>
            <a:pPr marL="914400" lvl="1" indent="-514350">
              <a:buFont typeface="+mj-lt"/>
              <a:buAutoNum type="arabicPeriod"/>
            </a:pPr>
            <a:r>
              <a:rPr lang="en-US" dirty="0"/>
              <a:t>The regulation must be narrowly tailored to achieve the government’s purpose, although this does not require that the government use the least restrictive alternative</a:t>
            </a:r>
          </a:p>
        </p:txBody>
      </p:sp>
    </p:spTree>
    <p:extLst>
      <p:ext uri="{BB962C8B-B14F-4D97-AF65-F5344CB8AC3E}">
        <p14:creationId xmlns:p14="http://schemas.microsoft.com/office/powerpoint/2010/main" val="1915652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Hill v. Colorado </a:t>
            </a:r>
            <a:r>
              <a:rPr lang="en-US" dirty="0"/>
              <a:t>(2000)</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Background: </a:t>
            </a:r>
          </a:p>
          <a:p>
            <a:r>
              <a:rPr lang="en-US" dirty="0"/>
              <a:t>A Colorado law made it illegal for a person within 100 feet of the entrance of any health care facility to knowingly approach within 8 feet of another person without that person’s consent for the purpose giving them a leaflet or handbill, displaying a sign, or engaging with them in oral protest, education, or counseling</a:t>
            </a:r>
          </a:p>
          <a:p>
            <a:r>
              <a:rPr lang="en-US" dirty="0"/>
              <a:t>(this essentially targeted anti-abortion protestors, who would attempt to persuade women seeking abortions not to do so as the women entered clinics)</a:t>
            </a:r>
          </a:p>
        </p:txBody>
      </p:sp>
    </p:spTree>
    <p:extLst>
      <p:ext uri="{BB962C8B-B14F-4D97-AF65-F5344CB8AC3E}">
        <p14:creationId xmlns:p14="http://schemas.microsoft.com/office/powerpoint/2010/main" val="418233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Hill v. Colorado</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Issue: Does the statute infringe on the First Amendment rights of the speaker?</a:t>
            </a:r>
            <a:endParaRPr lang="en-US" sz="1000" dirty="0"/>
          </a:p>
          <a:p>
            <a:pPr marL="457200" indent="-457200"/>
            <a:r>
              <a:rPr lang="en-US" dirty="0"/>
              <a:t>The statute is a time, place, and manner restriction because it restricts the </a:t>
            </a:r>
            <a:r>
              <a:rPr lang="en-US" b="1" i="1" dirty="0"/>
              <a:t>manner</a:t>
            </a:r>
            <a:r>
              <a:rPr lang="en-US" dirty="0"/>
              <a:t> of speech at a particular </a:t>
            </a:r>
            <a:r>
              <a:rPr lang="en-US" b="1" i="1" dirty="0"/>
              <a:t>time</a:t>
            </a:r>
            <a:r>
              <a:rPr lang="en-US" dirty="0"/>
              <a:t> or </a:t>
            </a:r>
            <a:r>
              <a:rPr lang="en-US" b="1" i="1" dirty="0"/>
              <a:t>place</a:t>
            </a:r>
            <a:endParaRPr lang="en-US" dirty="0"/>
          </a:p>
          <a:p>
            <a:pPr marL="857250" lvl="1" indent="-457200"/>
            <a:r>
              <a:rPr lang="en-US" dirty="0"/>
              <a:t>The Supreme Court had previously approved of time, place, and manner restrictions provided that they were justified without regard to the content of the speech, that they serve a significant government interest, and that they leave open ample channels of communication</a:t>
            </a:r>
          </a:p>
        </p:txBody>
      </p:sp>
    </p:spTree>
    <p:extLst>
      <p:ext uri="{BB962C8B-B14F-4D97-AF65-F5344CB8AC3E}">
        <p14:creationId xmlns:p14="http://schemas.microsoft.com/office/powerpoint/2010/main" val="3375069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Hill v. Colorado</a:t>
            </a:r>
          </a:p>
        </p:txBody>
      </p:sp>
      <p:sp>
        <p:nvSpPr>
          <p:cNvPr id="3" name="Content Placeholder 2"/>
          <p:cNvSpPr>
            <a:spLocks noGrp="1"/>
          </p:cNvSpPr>
          <p:nvPr>
            <p:ph idx="1"/>
          </p:nvPr>
        </p:nvSpPr>
        <p:spPr>
          <a:xfrm>
            <a:off x="457200" y="1295400"/>
            <a:ext cx="8229600" cy="5181600"/>
          </a:xfrm>
        </p:spPr>
        <p:txBody>
          <a:bodyPr>
            <a:normAutofit fontScale="55000" lnSpcReduction="20000"/>
          </a:bodyPr>
          <a:lstStyle/>
          <a:p>
            <a:pPr marL="0" indent="0">
              <a:buNone/>
            </a:pPr>
            <a:r>
              <a:rPr lang="en-US" sz="4200" dirty="0"/>
              <a:t>Holding: The statute is constitutional because it is a narrowly tailored, content neutral, valid time, place, and manner restriction, serving significant and legitimate governmental interests</a:t>
            </a:r>
          </a:p>
          <a:p>
            <a:pPr marL="0" indent="0">
              <a:buNone/>
            </a:pPr>
            <a:endParaRPr lang="en-US" sz="1800" dirty="0"/>
          </a:p>
          <a:p>
            <a:r>
              <a:rPr lang="en-US" sz="3800" dirty="0"/>
              <a:t>The Court applied the three-part test for the validity of time, place, and manner restrictions: </a:t>
            </a:r>
          </a:p>
          <a:p>
            <a:pPr marL="914400" lvl="1" indent="-514350">
              <a:buFont typeface="+mj-lt"/>
              <a:buAutoNum type="arabicPeriod"/>
            </a:pPr>
            <a:r>
              <a:rPr lang="en-US" sz="3600" dirty="0"/>
              <a:t>The regulation is content neutral because: </a:t>
            </a:r>
          </a:p>
          <a:p>
            <a:pPr marL="1314450" lvl="2" indent="-514350"/>
            <a:r>
              <a:rPr lang="en-US" sz="3200" dirty="0"/>
              <a:t>It is not a regulation of speech, but rather a regulation of the places where speech can occur</a:t>
            </a:r>
          </a:p>
          <a:p>
            <a:pPr marL="1314450" lvl="2" indent="-514350"/>
            <a:r>
              <a:rPr lang="en-US" sz="3200" dirty="0"/>
              <a:t>It was not adopted because of disagreement with the message it conveys</a:t>
            </a:r>
          </a:p>
          <a:p>
            <a:pPr marL="1314450" lvl="2" indent="-514350"/>
            <a:r>
              <a:rPr lang="en-US" sz="3200" dirty="0"/>
              <a:t>The State’s interests are unrelated to the content of the speech</a:t>
            </a:r>
          </a:p>
          <a:p>
            <a:pPr marL="914400" lvl="1" indent="-514350">
              <a:buFont typeface="+mj-lt"/>
              <a:buAutoNum type="arabicPeriod"/>
            </a:pPr>
            <a:r>
              <a:rPr lang="en-US" sz="3600" dirty="0"/>
              <a:t>There is a substantial and legitimate interest state interest in protecting persons attempting to enter health facilities from unwanted confrontations</a:t>
            </a:r>
          </a:p>
          <a:p>
            <a:pPr marL="914400" lvl="1" indent="-514350">
              <a:buFont typeface="+mj-lt"/>
              <a:buAutoNum type="arabicPeriod"/>
            </a:pPr>
            <a:r>
              <a:rPr lang="en-US" sz="3600" dirty="0"/>
              <a:t>For each type of communication regulated by the statute (displaying signs, leafleting, and oral speech), the court found that there were alternate channels of communication available</a:t>
            </a:r>
          </a:p>
          <a:p>
            <a:pPr marL="914400" lvl="1" indent="-514350">
              <a:buFont typeface="+mj-lt"/>
              <a:buAutoNum type="arabicPeriod"/>
            </a:pPr>
            <a:endParaRPr lang="en-US" dirty="0"/>
          </a:p>
        </p:txBody>
      </p:sp>
    </p:spTree>
    <p:extLst>
      <p:ext uri="{BB962C8B-B14F-4D97-AF65-F5344CB8AC3E}">
        <p14:creationId xmlns:p14="http://schemas.microsoft.com/office/powerpoint/2010/main" val="302839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Designated Public Forums</a:t>
            </a:r>
          </a:p>
        </p:txBody>
      </p:sp>
      <p:sp>
        <p:nvSpPr>
          <p:cNvPr id="3" name="Content Placeholder 2"/>
          <p:cNvSpPr>
            <a:spLocks noGrp="1"/>
          </p:cNvSpPr>
          <p:nvPr>
            <p:ph idx="1"/>
          </p:nvPr>
        </p:nvSpPr>
        <p:spPr>
          <a:xfrm>
            <a:off x="457200" y="1295400"/>
            <a:ext cx="8229600" cy="5334000"/>
          </a:xfrm>
        </p:spPr>
        <p:txBody>
          <a:bodyPr>
            <a:normAutofit fontScale="70000" lnSpcReduction="20000"/>
          </a:bodyPr>
          <a:lstStyle/>
          <a:p>
            <a:r>
              <a:rPr lang="en-US" dirty="0"/>
              <a:t>Designated public forums exist where government property that has not traditionally been regarded as a public forum is intentionally opened up for that purpose</a:t>
            </a:r>
          </a:p>
          <a:p>
            <a:pPr lvl="1"/>
            <a:r>
              <a:rPr lang="en-US" dirty="0"/>
              <a:t>Generally, speech restrictions in designated public forums are subject to </a:t>
            </a:r>
            <a:r>
              <a:rPr lang="en-US" b="1" i="1" dirty="0"/>
              <a:t>strict scrutiny</a:t>
            </a:r>
            <a:endParaRPr lang="en-US" dirty="0"/>
          </a:p>
          <a:p>
            <a:pPr lvl="1"/>
            <a:r>
              <a:rPr lang="en-US" dirty="0"/>
              <a:t>An example of a designated public forum is where a town allows some of its property (e.g</a:t>
            </a:r>
            <a:r>
              <a:rPr lang="en-US"/>
              <a:t>., inside a </a:t>
            </a:r>
            <a:r>
              <a:rPr lang="en-US" dirty="0"/>
              <a:t>town hall) to be used for demonstrations</a:t>
            </a:r>
          </a:p>
          <a:p>
            <a:r>
              <a:rPr lang="en-US" dirty="0"/>
              <a:t>One specific type of designated public forum is a </a:t>
            </a:r>
            <a:r>
              <a:rPr lang="en-US" b="1" i="1" dirty="0"/>
              <a:t>limited public forum</a:t>
            </a:r>
            <a:r>
              <a:rPr lang="en-US" dirty="0"/>
              <a:t>, in which the government opens up its property for a limited use by certain groups or dedicated solely to the discussion of certain subjects</a:t>
            </a:r>
          </a:p>
          <a:p>
            <a:pPr lvl="1"/>
            <a:r>
              <a:rPr lang="en-US" dirty="0"/>
              <a:t>In a limited public forum, government restrictions must only be </a:t>
            </a:r>
            <a:r>
              <a:rPr lang="en-US" b="1" i="1" dirty="0"/>
              <a:t>reasonable </a:t>
            </a:r>
            <a:r>
              <a:rPr lang="en-US" dirty="0"/>
              <a:t>and</a:t>
            </a:r>
            <a:r>
              <a:rPr lang="en-US" b="1" i="1" dirty="0"/>
              <a:t> viewpoint neutral</a:t>
            </a:r>
            <a:r>
              <a:rPr lang="en-US" dirty="0"/>
              <a:t>. </a:t>
            </a:r>
          </a:p>
          <a:p>
            <a:pPr lvl="2"/>
            <a:r>
              <a:rPr lang="en-US" dirty="0"/>
              <a:t>This is different than the general rule for designated public forums because in a limited public forum subject matter restrictions are not allowed, and in a limited public forum, subject matter restrictions are permitted</a:t>
            </a:r>
          </a:p>
          <a:p>
            <a:pPr lvl="1"/>
            <a:r>
              <a:rPr lang="en-US" dirty="0"/>
              <a:t>An example of a limited public forum would be if a public school allowed some of its property to be used by certain groups only (as opposed to all student groups)</a:t>
            </a:r>
          </a:p>
        </p:txBody>
      </p:sp>
    </p:spTree>
    <p:extLst>
      <p:ext uri="{BB962C8B-B14F-4D97-AF65-F5344CB8AC3E}">
        <p14:creationId xmlns:p14="http://schemas.microsoft.com/office/powerpoint/2010/main" val="761594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Non-Public Forums</a:t>
            </a:r>
          </a:p>
        </p:txBody>
      </p:sp>
      <p:sp>
        <p:nvSpPr>
          <p:cNvPr id="3" name="Content Placeholder 2"/>
          <p:cNvSpPr>
            <a:spLocks noGrp="1"/>
          </p:cNvSpPr>
          <p:nvPr>
            <p:ph idx="1"/>
          </p:nvPr>
        </p:nvSpPr>
        <p:spPr/>
        <p:txBody>
          <a:bodyPr/>
          <a:lstStyle/>
          <a:p>
            <a:r>
              <a:rPr lang="en-US" dirty="0"/>
              <a:t>Non-public forums are government properties that the government can close to all speech activities</a:t>
            </a:r>
          </a:p>
          <a:p>
            <a:pPr lvl="1"/>
            <a:r>
              <a:rPr lang="en-US" dirty="0"/>
              <a:t>The government may prohibit or restrict speech in non-public forums as long as the regulation is </a:t>
            </a:r>
            <a:r>
              <a:rPr lang="en-US" b="1" i="1" dirty="0"/>
              <a:t>reasonable and viewpoint neutral</a:t>
            </a:r>
            <a:r>
              <a:rPr lang="en-US" dirty="0"/>
              <a:t>. </a:t>
            </a:r>
          </a:p>
          <a:p>
            <a:pPr lvl="1"/>
            <a:r>
              <a:rPr lang="en-US" dirty="0"/>
              <a:t>Examples include airports, post offices, military bases, and the areas outside jails</a:t>
            </a:r>
          </a:p>
        </p:txBody>
      </p:sp>
    </p:spTree>
    <p:extLst>
      <p:ext uri="{BB962C8B-B14F-4D97-AF65-F5344CB8AC3E}">
        <p14:creationId xmlns:p14="http://schemas.microsoft.com/office/powerpoint/2010/main" val="11705128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5492</TotalTime>
  <Words>841</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Constitutional Law</vt:lpstr>
      <vt:lpstr>Places Available for Speech</vt:lpstr>
      <vt:lpstr>Public Forums</vt:lpstr>
      <vt:lpstr>Hill v. Colorado (2000)</vt:lpstr>
      <vt:lpstr>Hill v. Colorado</vt:lpstr>
      <vt:lpstr>Hill v. Colorado</vt:lpstr>
      <vt:lpstr>Designated Public Forums</vt:lpstr>
      <vt:lpstr>Non-Public Forums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2</cp:revision>
  <dcterms:created xsi:type="dcterms:W3CDTF">2014-06-13T07:23:28Z</dcterms:created>
  <dcterms:modified xsi:type="dcterms:W3CDTF">2022-06-22T12:42:51Z</dcterms:modified>
</cp:coreProperties>
</file>